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handoutMasterIdLst>
    <p:handoutMasterId r:id="rId18"/>
  </p:handoutMasterIdLst>
  <p:sldIdLst>
    <p:sldId id="305" r:id="rId5"/>
    <p:sldId id="312" r:id="rId6"/>
    <p:sldId id="313" r:id="rId7"/>
    <p:sldId id="314" r:id="rId8"/>
    <p:sldId id="315" r:id="rId9"/>
    <p:sldId id="316" r:id="rId10"/>
    <p:sldId id="317" r:id="rId11"/>
    <p:sldId id="318" r:id="rId12"/>
    <p:sldId id="319" r:id="rId13"/>
    <p:sldId id="320" r:id="rId14"/>
    <p:sldId id="321" r:id="rId15"/>
    <p:sldId id="322" r:id="rId16"/>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0" d="100"/>
          <a:sy n="110" d="100"/>
        </p:scale>
        <p:origin x="630" y="114"/>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5B2611-F5C8-4C3A-92A4-4853DE7F0C36}" type="datetime1">
              <a:rPr lang="es-MX" smtClean="0"/>
              <a:t>02/12/2022</a:t>
            </a:fld>
            <a:endParaRPr lang="es-MX"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EF8486-15E6-4702-A932-C4BF864FDC8E}" type="slidenum">
              <a:rPr lang="es-MX" smtClean="0"/>
              <a:t>‹Nº›</a:t>
            </a:fld>
            <a:endParaRPr lang="es-MX" dirty="0"/>
          </a:p>
        </p:txBody>
      </p:sp>
    </p:spTree>
    <p:extLst>
      <p:ext uri="{BB962C8B-B14F-4D97-AF65-F5344CB8AC3E}">
        <p14:creationId xmlns:p14="http://schemas.microsoft.com/office/powerpoint/2010/main" val="185467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83F91-781D-4FE7-98BF-3384EC84F103}" type="datetime1">
              <a:rPr lang="es-MX" smtClean="0"/>
              <a:t>02/12/2022</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Haz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E150B-BC89-4F47-8CE3-6F4815C0A961}" type="slidenum">
              <a:rPr lang="es-MX" smtClean="0"/>
              <a:t>‹Nº›</a:t>
            </a:fld>
            <a:endParaRPr lang="es-MX" dirty="0"/>
          </a:p>
        </p:txBody>
      </p:sp>
    </p:spTree>
    <p:extLst>
      <p:ext uri="{BB962C8B-B14F-4D97-AF65-F5344CB8AC3E}">
        <p14:creationId xmlns:p14="http://schemas.microsoft.com/office/powerpoint/2010/main" val="16715286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D8E150B-BC89-4F47-8CE3-6F4815C0A961}" type="slidenum">
              <a:rPr lang="es-MX" smtClean="0"/>
              <a:t>1</a:t>
            </a:fld>
            <a:endParaRPr lang="es-MX" dirty="0"/>
          </a:p>
        </p:txBody>
      </p:sp>
    </p:spTree>
    <p:extLst>
      <p:ext uri="{BB962C8B-B14F-4D97-AF65-F5344CB8AC3E}">
        <p14:creationId xmlns:p14="http://schemas.microsoft.com/office/powerpoint/2010/main" val="1585699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s-ES" noProof="0"/>
              <a:t>Haga clic para modificar el estilo de título del patrón</a:t>
            </a:r>
            <a:endParaRPr lang="es-MX" noProof="0" dirty="0"/>
          </a:p>
        </p:txBody>
      </p:sp>
      <p:sp>
        <p:nvSpPr>
          <p:cNvPr id="3" name="Subtítulo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MX" noProof="0" dirty="0"/>
          </a:p>
        </p:txBody>
      </p:sp>
      <p:sp>
        <p:nvSpPr>
          <p:cNvPr id="4" name="Marcador de posición de fecha 3"/>
          <p:cNvSpPr>
            <a:spLocks noGrp="1"/>
          </p:cNvSpPr>
          <p:nvPr>
            <p:ph type="dt" sz="half" idx="10"/>
          </p:nvPr>
        </p:nvSpPr>
        <p:spPr/>
        <p:txBody>
          <a:bodyPr rtlCol="0"/>
          <a:lstStyle/>
          <a:p>
            <a:pPr rtl="0"/>
            <a:fld id="{0EF7769C-2B3E-4915-985F-71341FC2DC39}" type="datetime1">
              <a:rPr lang="es-MX" noProof="0" smtClean="0"/>
              <a:t>02/12/2022</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pPr rtl="0"/>
              <a:t>‹Nº›</a:t>
            </a:fld>
            <a:endParaRPr lang="es-MX" noProof="0"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16" name="Imagen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ítulo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s-ES" noProof="0"/>
              <a:t>Haga clic para modificar el estilo de título del patrón</a:t>
            </a:r>
            <a:endParaRPr lang="es-MX" noProof="0" dirty="0"/>
          </a:p>
        </p:txBody>
      </p:sp>
      <p:sp>
        <p:nvSpPr>
          <p:cNvPr id="3" name="Marcador de posición de imagen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MX" noProof="0" dirty="0"/>
          </a:p>
        </p:txBody>
      </p:sp>
      <p:sp>
        <p:nvSpPr>
          <p:cNvPr id="4" name="Marcador de texto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7F8A748B-BA7D-4E76-8313-756CE1D04E9D}" type="datetime1">
              <a:rPr lang="es-MX" noProof="0" smtClean="0"/>
              <a:t>02/12/2022</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8437"/>
            <a:ext cx="10353762" cy="3534344"/>
          </a:xfrm>
        </p:spPr>
        <p:txBody>
          <a:bodyPr rtlCol="0" anchor="ctr">
            <a:normAutofit/>
          </a:bodyPr>
          <a:lstStyle>
            <a:lvl1pPr>
              <a:defRPr sz="4000"/>
            </a:lvl1pPr>
          </a:lstStyle>
          <a:p>
            <a:pPr rtl="0"/>
            <a:r>
              <a:rPr lang="es-ES" noProof="0"/>
              <a:t>Haga clic para modificar el estilo de título del patrón</a:t>
            </a:r>
            <a:endParaRPr lang="es-MX" noProof="0" dirty="0"/>
          </a:p>
        </p:txBody>
      </p:sp>
      <p:sp>
        <p:nvSpPr>
          <p:cNvPr id="4" name="Marcador de texto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6B6D2AF2-C4C2-4539-B449-A9F03328CA6C}" type="datetime1">
              <a:rPr lang="es-MX" noProof="0" smtClean="0"/>
              <a:t>02/12/2022</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600"/>
            <a:ext cx="9302752" cy="2992904"/>
          </a:xfrm>
        </p:spPr>
        <p:txBody>
          <a:bodyPr rtlCol="0" anchor="ctr">
            <a:normAutofit/>
          </a:bodyPr>
          <a:lstStyle>
            <a:lvl1pPr>
              <a:defRPr sz="3600"/>
            </a:lvl1pPr>
          </a:lstStyle>
          <a:p>
            <a:pPr rtl="0"/>
            <a:r>
              <a:rPr lang="es-ES" noProof="0"/>
              <a:t>Haga clic para modificar el estilo de título del patrón</a:t>
            </a:r>
            <a:endParaRPr lang="es-MX" noProof="0" dirty="0"/>
          </a:p>
        </p:txBody>
      </p:sp>
      <p:sp>
        <p:nvSpPr>
          <p:cNvPr id="12" name="Marcador de texto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texto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8886EFCC-910F-4ECB-970F-040DC5CB8D5E}" type="datetime1">
              <a:rPr lang="es-MX" noProof="0" smtClean="0"/>
              <a:t>02/12/2022</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
        <p:nvSpPr>
          <p:cNvPr id="11" name="Cuadro de texto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MX" sz="8000" noProof="0" dirty="0">
                <a:solidFill>
                  <a:schemeClr val="tx1"/>
                </a:solidFill>
                <a:effectLst/>
              </a:rPr>
              <a:t>“</a:t>
            </a:r>
          </a:p>
        </p:txBody>
      </p:sp>
      <p:sp>
        <p:nvSpPr>
          <p:cNvPr id="13" name="Cuadro de texto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MX" sz="8000" noProof="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913794" y="2126942"/>
            <a:ext cx="10353763" cy="2511835"/>
          </a:xfrm>
        </p:spPr>
        <p:txBody>
          <a:bodyPr rtlCol="0" anchor="b"/>
          <a:lstStyle>
            <a:lvl1pPr>
              <a:defRPr sz="3200"/>
            </a:lvl1pPr>
          </a:lstStyle>
          <a:p>
            <a:pPr rtl="0"/>
            <a:r>
              <a:rPr lang="es-ES" noProof="0"/>
              <a:t>Haga clic para modificar el estilo de título del patrón</a:t>
            </a:r>
            <a:endParaRPr lang="es-MX" noProof="0" dirty="0"/>
          </a:p>
        </p:txBody>
      </p:sp>
      <p:sp>
        <p:nvSpPr>
          <p:cNvPr id="4" name="Marcador de texto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17AD5668-5899-4E3B-9C0C-0670043F36DA}" type="datetime1">
              <a:rPr lang="es-MX" noProof="0" smtClean="0"/>
              <a:t>02/12/2022</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913795" y="609600"/>
            <a:ext cx="10353762" cy="970450"/>
          </a:xfrm>
        </p:spPr>
        <p:txBody>
          <a:bodyPr rtlCol="0"/>
          <a:lstStyle/>
          <a:p>
            <a:pPr rtl="0"/>
            <a:r>
              <a:rPr lang="es-ES" noProof="0"/>
              <a:t>Haga clic para modificar el estilo de título del patrón</a:t>
            </a:r>
            <a:endParaRPr lang="es-MX" noProof="0" dirty="0"/>
          </a:p>
        </p:txBody>
      </p:sp>
      <p:sp>
        <p:nvSpPr>
          <p:cNvPr id="7" name="Marcador de posición de texto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texto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texto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texto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D885EA80-F867-49EC-A103-E4C3CE656358}" type="datetime1">
              <a:rPr lang="es-MX" noProof="0" smtClean="0"/>
              <a:t>02/12/2022</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Imagen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agen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agen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ítulo 1"/>
          <p:cNvSpPr>
            <a:spLocks noGrp="1"/>
          </p:cNvSpPr>
          <p:nvPr>
            <p:ph type="title"/>
          </p:nvPr>
        </p:nvSpPr>
        <p:spPr>
          <a:xfrm>
            <a:off x="913794" y="609600"/>
            <a:ext cx="10353763" cy="970450"/>
          </a:xfrm>
        </p:spPr>
        <p:txBody>
          <a:bodyPr rtlCol="0"/>
          <a:lstStyle/>
          <a:p>
            <a:pPr rtl="0"/>
            <a:r>
              <a:rPr lang="es-ES" noProof="0"/>
              <a:t>Haga clic para modificar el estilo de título del patrón</a:t>
            </a:r>
            <a:endParaRPr lang="es-MX" noProof="0" dirty="0"/>
          </a:p>
        </p:txBody>
      </p:sp>
      <p:sp>
        <p:nvSpPr>
          <p:cNvPr id="19" name="Marcador de posición de texto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21" name="Marcador de texto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24" name="Marcador de texto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posición de texto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27" name="Marcador de texto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04B79B80-D6E6-41F4-9949-50B36BB74F93}" type="datetime1">
              <a:rPr lang="es-MX" noProof="0" smtClean="0"/>
              <a:t>02/12/2022</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B1682419-294A-4D5D-B83C-58C5776B3F9B}" type="datetime1">
              <a:rPr lang="es-MX" noProof="0" smtClean="0"/>
              <a:t>02/12/2022</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983068" y="609599"/>
            <a:ext cx="2284487" cy="5181601"/>
          </a:xfrm>
        </p:spPr>
        <p:txBody>
          <a:bodyPr vert="eaVert" rtlCol="0"/>
          <a:lstStyle>
            <a:lvl1pPr algn="l">
              <a:defRPr/>
            </a:lvl1pPr>
          </a:lstStyle>
          <a:p>
            <a:pPr rtl="0"/>
            <a:r>
              <a:rPr lang="es-ES" noProof="0"/>
              <a:t>Haga clic para modificar el estilo de título del patrón</a:t>
            </a:r>
            <a:endParaRPr lang="es-MX" noProof="0" dirty="0"/>
          </a:p>
        </p:txBody>
      </p:sp>
      <p:sp>
        <p:nvSpPr>
          <p:cNvPr id="3" name="Marcador de posición de texto vertical 2"/>
          <p:cNvSpPr>
            <a:spLocks noGrp="1"/>
          </p:cNvSpPr>
          <p:nvPr>
            <p:ph type="body" orient="vert" idx="1"/>
          </p:nvPr>
        </p:nvSpPr>
        <p:spPr>
          <a:xfrm>
            <a:off x="913796" y="609599"/>
            <a:ext cx="7916872" cy="5181601"/>
          </a:xfrm>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48F785A0-8E18-44F7-B1AC-7B521B16EFB4}" type="datetime1">
              <a:rPr lang="es-MX" noProof="0" smtClean="0"/>
              <a:t>02/12/2022</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F510DE34-DBE8-4DE7-B827-1AD0E6554BF4}" type="datetime1">
              <a:rPr lang="es-MX" noProof="0" smtClean="0"/>
              <a:t>02/12/2022</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295401" y="1761067"/>
            <a:ext cx="9590550" cy="1828813"/>
          </a:xfrm>
        </p:spPr>
        <p:txBody>
          <a:bodyPr rtlCol="0" anchor="b"/>
          <a:lstStyle>
            <a:lvl1pPr algn="ctr">
              <a:defRPr sz="4000" b="0" cap="none"/>
            </a:lvl1pPr>
          </a:lstStyle>
          <a:p>
            <a:pPr rtl="0"/>
            <a:r>
              <a:rPr lang="es-ES" noProof="0"/>
              <a:t>Haga clic para modificar el estilo de título del patrón</a:t>
            </a:r>
            <a:endParaRPr lang="es-MX" noProof="0" dirty="0"/>
          </a:p>
        </p:txBody>
      </p:sp>
      <p:sp>
        <p:nvSpPr>
          <p:cNvPr id="3" name="Marcador de posición de texto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p>
            <a:pPr rtl="0"/>
            <a:fld id="{48CF56EC-8DC8-430D-9C33-65711A7D8F33}" type="datetime1">
              <a:rPr lang="es-MX" noProof="0" smtClean="0"/>
              <a:t>02/12/2022</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pPr rtl="0"/>
              <a:t>‹Nº›</a:t>
            </a:fld>
            <a:endParaRPr lang="es-MX" noProof="0"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10353762" cy="1261872"/>
          </a:xfrm>
        </p:spPr>
        <p:txBody>
          <a:bodyPr rtlCol="0"/>
          <a:lstStyle/>
          <a:p>
            <a:pPr rtl="0"/>
            <a:r>
              <a:rPr lang="es-ES" noProof="0"/>
              <a:t>Haga clic para modificar el estilo de título del patrón</a:t>
            </a:r>
            <a:endParaRPr lang="es-MX" noProof="0" dirty="0"/>
          </a:p>
        </p:txBody>
      </p:sp>
      <p:sp>
        <p:nvSpPr>
          <p:cNvPr id="3" name="Marcador de posición de contenido 2"/>
          <p:cNvSpPr>
            <a:spLocks noGrp="1"/>
          </p:cNvSpPr>
          <p:nvPr>
            <p:ph sz="half" idx="1"/>
          </p:nvPr>
        </p:nvSpPr>
        <p:spPr>
          <a:xfrm>
            <a:off x="913795" y="2076450"/>
            <a:ext cx="4856841" cy="3622671"/>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posición de contenido 3"/>
          <p:cNvSpPr>
            <a:spLocks noGrp="1"/>
          </p:cNvSpPr>
          <p:nvPr>
            <p:ph sz="half" idx="2"/>
          </p:nvPr>
        </p:nvSpPr>
        <p:spPr>
          <a:xfrm>
            <a:off x="6410716" y="2076451"/>
            <a:ext cx="4856841" cy="3622672"/>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posición de fecha 4"/>
          <p:cNvSpPr>
            <a:spLocks noGrp="1"/>
          </p:cNvSpPr>
          <p:nvPr>
            <p:ph type="dt" sz="half" idx="10"/>
          </p:nvPr>
        </p:nvSpPr>
        <p:spPr/>
        <p:txBody>
          <a:bodyPr rtlCol="0"/>
          <a:lstStyle/>
          <a:p>
            <a:pPr rtl="0"/>
            <a:fld id="{C8B8B3A5-9598-4943-A85E-3D739ECFF4AF}" type="datetime1">
              <a:rPr lang="es-MX" noProof="0" smtClean="0"/>
              <a:t>02/12/2022</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Imagen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n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ítulo 1"/>
          <p:cNvSpPr>
            <a:spLocks noGrp="1"/>
          </p:cNvSpPr>
          <p:nvPr>
            <p:ph type="title"/>
          </p:nvPr>
        </p:nvSpPr>
        <p:spPr>
          <a:xfrm>
            <a:off x="913795" y="609600"/>
            <a:ext cx="10353762" cy="970450"/>
          </a:xfrm>
        </p:spPr>
        <p:txBody>
          <a:bodyPr rtlCol="0"/>
          <a:lstStyle>
            <a:lvl1pPr>
              <a:defRPr/>
            </a:lvl1pPr>
          </a:lstStyle>
          <a:p>
            <a:pPr rtl="0"/>
            <a:r>
              <a:rPr lang="es-ES" noProof="0"/>
              <a:t>Haga clic para modificar el estilo de título del patrón</a:t>
            </a:r>
            <a:endParaRPr lang="es-MX" noProof="0" dirty="0"/>
          </a:p>
        </p:txBody>
      </p:sp>
      <p:sp>
        <p:nvSpPr>
          <p:cNvPr id="3" name="Marcador de posición de texto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posición de texto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7" name="Marcador de posición de fecha 6"/>
          <p:cNvSpPr>
            <a:spLocks noGrp="1"/>
          </p:cNvSpPr>
          <p:nvPr>
            <p:ph type="dt" sz="half" idx="10"/>
          </p:nvPr>
        </p:nvSpPr>
        <p:spPr/>
        <p:txBody>
          <a:bodyPr rtlCol="0"/>
          <a:lstStyle/>
          <a:p>
            <a:pPr rtl="0"/>
            <a:fld id="{3AA227B8-B4B7-4FED-90B2-D94D78667332}" type="datetime1">
              <a:rPr lang="es-MX" noProof="0" smtClean="0"/>
              <a:t>02/12/2022</a:t>
            </a:fld>
            <a:endParaRPr lang="es-MX" noProof="0" dirty="0"/>
          </a:p>
        </p:txBody>
      </p:sp>
      <p:sp>
        <p:nvSpPr>
          <p:cNvPr id="8" name="Marcador de posición de pie de página 7"/>
          <p:cNvSpPr>
            <a:spLocks noGrp="1"/>
          </p:cNvSpPr>
          <p:nvPr>
            <p:ph type="ftr" sz="quarter" idx="11"/>
          </p:nvPr>
        </p:nvSpPr>
        <p:spPr/>
        <p:txBody>
          <a:bodyPr rtlCol="0"/>
          <a:lstStyle/>
          <a:p>
            <a:pPr rtl="0"/>
            <a:endParaRPr lang="es-MX" noProof="0" dirty="0"/>
          </a:p>
        </p:txBody>
      </p:sp>
      <p:sp>
        <p:nvSpPr>
          <p:cNvPr id="9" name="Marcador de posición de número de diapositiva 8"/>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posición de fecha 2"/>
          <p:cNvSpPr>
            <a:spLocks noGrp="1"/>
          </p:cNvSpPr>
          <p:nvPr>
            <p:ph type="dt" sz="half" idx="10"/>
          </p:nvPr>
        </p:nvSpPr>
        <p:spPr/>
        <p:txBody>
          <a:bodyPr rtlCol="0"/>
          <a:lstStyle/>
          <a:p>
            <a:pPr rtl="0"/>
            <a:fld id="{713A2076-01C5-4B38-9892-4A3C0C3CA832}" type="datetime1">
              <a:rPr lang="es-MX" noProof="0" smtClean="0"/>
              <a:t>02/12/2022</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C813BC83-F478-4CA3-925C-8CBA381D996A}" type="datetime1">
              <a:rPr lang="es-MX" noProof="0" smtClean="0"/>
              <a:t>02/12/2022</a:t>
            </a:fld>
            <a:endParaRPr lang="es-MX" noProof="0" dirty="0"/>
          </a:p>
        </p:txBody>
      </p:sp>
      <p:sp>
        <p:nvSpPr>
          <p:cNvPr id="3" name="Marcador de posición de pie de página 2"/>
          <p:cNvSpPr>
            <a:spLocks noGrp="1"/>
          </p:cNvSpPr>
          <p:nvPr>
            <p:ph type="ftr" sz="quarter" idx="11"/>
          </p:nvPr>
        </p:nvSpPr>
        <p:spPr/>
        <p:txBody>
          <a:bodyPr rtlCol="0"/>
          <a:lstStyle/>
          <a:p>
            <a:pPr rtl="0"/>
            <a:endParaRPr lang="es-MX" noProof="0" dirty="0"/>
          </a:p>
        </p:txBody>
      </p:sp>
      <p:sp>
        <p:nvSpPr>
          <p:cNvPr id="4" name="Marcador de posición de número de diapositiva 3"/>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s-ES" noProof="0"/>
              <a:t>Haga clic para modificar el estilo de título del patrón</a:t>
            </a:r>
            <a:endParaRPr lang="es-MX" noProof="0" dirty="0"/>
          </a:p>
        </p:txBody>
      </p:sp>
      <p:sp>
        <p:nvSpPr>
          <p:cNvPr id="3" name="Marcador de posición de contenido 2"/>
          <p:cNvSpPr>
            <a:spLocks noGrp="1"/>
          </p:cNvSpPr>
          <p:nvPr>
            <p:ph idx="1"/>
          </p:nvPr>
        </p:nvSpPr>
        <p:spPr>
          <a:xfrm>
            <a:off x="4855633" y="609600"/>
            <a:ext cx="6411924" cy="5080001"/>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texto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66455B52-3EF8-4E28-9593-8A4DAE59D95F}" type="datetime1">
              <a:rPr lang="es-MX" noProof="0" smtClean="0"/>
              <a:t>02/12/2022</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pPr rtl="0"/>
              <a:t>‹Nº›</a:t>
            </a:fld>
            <a:endParaRPr lang="es-MX" noProof="0"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22" name="Imagen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ítulo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s-ES" noProof="0"/>
              <a:t>Haga clic para modificar el estilo de título del patrón</a:t>
            </a:r>
            <a:endParaRPr lang="es-MX" noProof="0" dirty="0"/>
          </a:p>
        </p:txBody>
      </p:sp>
      <p:sp>
        <p:nvSpPr>
          <p:cNvPr id="3" name="Marcador de posición de imagen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4" name="Marcador de texto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BAC312E9-FB57-4A74-BD38-1E1FE64805E6}" type="datetime1">
              <a:rPr lang="es-MX" noProof="0" smtClean="0"/>
              <a:t>02/12/2022</a:t>
            </a:fld>
            <a:endParaRPr lang="es-MX" noProof="0" dirty="0"/>
          </a:p>
        </p:txBody>
      </p:sp>
      <p:sp>
        <p:nvSpPr>
          <p:cNvPr id="6" name="Marcador de posición de pie de página 5"/>
          <p:cNvSpPr>
            <a:spLocks noGrp="1"/>
          </p:cNvSpPr>
          <p:nvPr>
            <p:ph type="ftr" sz="quarter" idx="11"/>
          </p:nvPr>
        </p:nvSpPr>
        <p:spPr/>
        <p:txBody>
          <a:bodyPr rtlCol="0"/>
          <a:lstStyle/>
          <a:p>
            <a:pPr algn="l"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s-MX" noProof="0" dirty="0"/>
              <a:t>Haz clic para modificar el estilo de título del patrón</a:t>
            </a:r>
          </a:p>
        </p:txBody>
      </p:sp>
      <p:sp>
        <p:nvSpPr>
          <p:cNvPr id="3" name="Marcador de posición de texto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s-MX" noProof="0" dirty="0"/>
              <a:t>Haz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4" name="Marcador de posición de fecha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191FC6A1-29FC-4B3D-9015-A5E1EE383DBF}" type="datetime1">
              <a:rPr lang="es-MX" noProof="0" smtClean="0"/>
              <a:t>02/12/2022</a:t>
            </a:fld>
            <a:endParaRPr lang="es-MX" noProof="0" dirty="0"/>
          </a:p>
        </p:txBody>
      </p:sp>
      <p:sp>
        <p:nvSpPr>
          <p:cNvPr id="5" name="Marcador de posición de pie de página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s-MX" noProof="0" dirty="0"/>
          </a:p>
        </p:txBody>
      </p:sp>
      <p:sp>
        <p:nvSpPr>
          <p:cNvPr id="6" name="Marcador de posición de número de diapositiv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dude4food.blogspot.com/2014/04/malagos-65-dark-chocolate-and-100-pure.html" TargetMode="External"/><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hyperlink" Target="https://creativecommons.org/licenses/by-nd/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orma libre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dirty="0">
              <a:ln>
                <a:noFill/>
              </a:ln>
              <a:solidFill>
                <a:prstClr val="white"/>
              </a:solidFill>
              <a:effectLst/>
              <a:uLnTx/>
              <a:uFillTx/>
              <a:latin typeface="Goudy Old Style"/>
              <a:ea typeface="+mn-ea"/>
              <a:cs typeface="+mn-cs"/>
            </a:endParaRPr>
          </a:p>
        </p:txBody>
      </p:sp>
      <p:sp>
        <p:nvSpPr>
          <p:cNvPr id="2" name="Título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rtlCol="0">
            <a:normAutofit/>
          </a:bodyPr>
          <a:lstStyle/>
          <a:p>
            <a:pPr algn="l"/>
            <a:r>
              <a:rPr lang="es-MX" sz="4400" dirty="0"/>
              <a:t>Magnitudes de reparto</a:t>
            </a:r>
          </a:p>
        </p:txBody>
      </p:sp>
      <p:sp>
        <p:nvSpPr>
          <p:cNvPr id="3" name="Subtítulo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rtlCol="0">
            <a:normAutofit/>
          </a:bodyPr>
          <a:lstStyle/>
          <a:p>
            <a:pPr algn="l" rtl="0"/>
            <a:r>
              <a:rPr lang="es-MX" sz="1800" dirty="0">
                <a:solidFill>
                  <a:srgbClr val="FC05CB"/>
                </a:solidFill>
              </a:rPr>
              <a:t>Fundamentos de matemáticas</a:t>
            </a:r>
          </a:p>
          <a:p>
            <a:pPr algn="l" rtl="0"/>
            <a:r>
              <a:rPr lang="es-MX" sz="1800" dirty="0">
                <a:solidFill>
                  <a:srgbClr val="FC05CB"/>
                </a:solidFill>
              </a:rPr>
              <a:t>Por: Jorge Francisco Ricarte Ugarte</a:t>
            </a:r>
          </a:p>
          <a:p>
            <a:pPr algn="l" rtl="0"/>
            <a:r>
              <a:rPr lang="es-MX" sz="1800" dirty="0">
                <a:solidFill>
                  <a:srgbClr val="FC05CB"/>
                </a:solidFill>
              </a:rPr>
              <a:t>Matrícula: AL091288</a:t>
            </a:r>
          </a:p>
        </p:txBody>
      </p:sp>
      <p:pic>
        <p:nvPicPr>
          <p:cNvPr id="5" name="Imagen 4" descr="Texto&#10;&#10;Descripción generada automáticamente">
            <a:extLst>
              <a:ext uri="{FF2B5EF4-FFF2-40B4-BE49-F238E27FC236}">
                <a16:creationId xmlns:a16="http://schemas.microsoft.com/office/drawing/2014/main" id="{AA2DF494-66CE-1FD1-C90F-36817C047769}"/>
              </a:ext>
            </a:extLst>
          </p:cNvPr>
          <p:cNvPicPr>
            <a:picLocks noChangeAspect="1"/>
          </p:cNvPicPr>
          <p:nvPr/>
        </p:nvPicPr>
        <p:blipFill>
          <a:blip r:embed="rId6"/>
          <a:stretch>
            <a:fillRect/>
          </a:stretch>
        </p:blipFill>
        <p:spPr>
          <a:xfrm>
            <a:off x="804335" y="1439579"/>
            <a:ext cx="2072640" cy="1115080"/>
          </a:xfrm>
          <a:prstGeom prst="rect">
            <a:avLst/>
          </a:prstGeom>
        </p:spPr>
      </p:pic>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4D4E39-F4F4-5210-1730-5CAC9B376B96}"/>
              </a:ext>
            </a:extLst>
          </p:cNvPr>
          <p:cNvSpPr>
            <a:spLocks noGrp="1"/>
          </p:cNvSpPr>
          <p:nvPr>
            <p:ph type="title"/>
          </p:nvPr>
        </p:nvSpPr>
        <p:spPr/>
        <p:txBody>
          <a:bodyPr/>
          <a:lstStyle/>
          <a:p>
            <a:r>
              <a:rPr lang="es-MX" dirty="0"/>
              <a:t>PORCENTAJES</a:t>
            </a:r>
          </a:p>
        </p:txBody>
      </p:sp>
      <p:sp>
        <p:nvSpPr>
          <p:cNvPr id="3" name="Marcador de contenido 2">
            <a:extLst>
              <a:ext uri="{FF2B5EF4-FFF2-40B4-BE49-F238E27FC236}">
                <a16:creationId xmlns:a16="http://schemas.microsoft.com/office/drawing/2014/main" id="{BC41DA09-159B-4508-6863-D865C23CB634}"/>
              </a:ext>
            </a:extLst>
          </p:cNvPr>
          <p:cNvSpPr>
            <a:spLocks noGrp="1"/>
          </p:cNvSpPr>
          <p:nvPr>
            <p:ph idx="1"/>
          </p:nvPr>
        </p:nvSpPr>
        <p:spPr/>
        <p:txBody>
          <a:bodyPr/>
          <a:lstStyle/>
          <a:p>
            <a:r>
              <a:rPr lang="es-MX" dirty="0"/>
              <a:t>Los cálculos con un denominador de 100 se volvieron más estándar y, desde finales del siglo XV hasta el siglo XVI, las fracciones se hicieron comunes en los textos de Aritmética. Muchos de estos textos aplicaban los métodos de fraccionamiento a temas de pérdidas y ganancias y tasas de interés. </a:t>
            </a:r>
          </a:p>
          <a:p>
            <a:r>
              <a:rPr lang="es-MX" dirty="0"/>
              <a:t>En la vida diaria se puede aplicar el uso de los porcentajes, un ejemplo se observa en las tiendas de ropa o electrónica, donde aplican descuentos a los productos que ofrecen en venta. También en los bancos donde se aplica una cierta tasa de interés con un porcentaje. </a:t>
            </a:r>
          </a:p>
        </p:txBody>
      </p:sp>
    </p:spTree>
    <p:extLst>
      <p:ext uri="{BB962C8B-B14F-4D97-AF65-F5344CB8AC3E}">
        <p14:creationId xmlns:p14="http://schemas.microsoft.com/office/powerpoint/2010/main" val="299661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8A4911-825C-41E4-BD99-141050D82A91}"/>
              </a:ext>
            </a:extLst>
          </p:cNvPr>
          <p:cNvSpPr>
            <a:spLocks noGrp="1"/>
          </p:cNvSpPr>
          <p:nvPr>
            <p:ph type="title"/>
          </p:nvPr>
        </p:nvSpPr>
        <p:spPr/>
        <p:txBody>
          <a:bodyPr/>
          <a:lstStyle/>
          <a:p>
            <a:r>
              <a:rPr lang="es-MX" dirty="0"/>
              <a:t>PORCENTAJES</a:t>
            </a:r>
          </a:p>
        </p:txBody>
      </p:sp>
      <p:sp>
        <p:nvSpPr>
          <p:cNvPr id="3" name="Marcador de contenido 2">
            <a:extLst>
              <a:ext uri="{FF2B5EF4-FFF2-40B4-BE49-F238E27FC236}">
                <a16:creationId xmlns:a16="http://schemas.microsoft.com/office/drawing/2014/main" id="{22FA83A5-E467-123A-4074-44ADBB013022}"/>
              </a:ext>
            </a:extLst>
          </p:cNvPr>
          <p:cNvSpPr>
            <a:spLocks noGrp="1"/>
          </p:cNvSpPr>
          <p:nvPr>
            <p:ph sz="half" idx="1"/>
          </p:nvPr>
        </p:nvSpPr>
        <p:spPr/>
        <p:txBody>
          <a:bodyPr/>
          <a:lstStyle/>
          <a:p>
            <a:r>
              <a:rPr lang="es-MX" b="1" dirty="0"/>
              <a:t>Tanto por cuánto</a:t>
            </a:r>
          </a:p>
          <a:p>
            <a:pPr marL="36900" indent="0">
              <a:buNone/>
            </a:pPr>
            <a:r>
              <a:rPr lang="es-MX" dirty="0"/>
              <a:t>Se utiliza cuando es necesario dividir lo que se tiene en partes iguales para hacer una distribución exacta de las partes.</a:t>
            </a:r>
          </a:p>
        </p:txBody>
      </p:sp>
      <p:sp>
        <p:nvSpPr>
          <p:cNvPr id="4" name="Marcador de contenido 3">
            <a:extLst>
              <a:ext uri="{FF2B5EF4-FFF2-40B4-BE49-F238E27FC236}">
                <a16:creationId xmlns:a16="http://schemas.microsoft.com/office/drawing/2014/main" id="{94C0CF1B-AC26-8864-50C9-78FC47781D05}"/>
              </a:ext>
            </a:extLst>
          </p:cNvPr>
          <p:cNvSpPr>
            <a:spLocks noGrp="1"/>
          </p:cNvSpPr>
          <p:nvPr>
            <p:ph sz="half" idx="2"/>
          </p:nvPr>
        </p:nvSpPr>
        <p:spPr/>
        <p:txBody>
          <a:bodyPr/>
          <a:lstStyle/>
          <a:p>
            <a:r>
              <a:rPr lang="es-MX" b="1" dirty="0"/>
              <a:t>Tanto por ciento</a:t>
            </a:r>
          </a:p>
          <a:p>
            <a:pPr marL="36900" indent="0">
              <a:buNone/>
            </a:pPr>
            <a:r>
              <a:rPr lang="es-MX" dirty="0"/>
              <a:t>El tanto por cuanto más utilizado es el que divide al todo en 100 partes iguales y al que se le denomina tanto por ciento.</a:t>
            </a:r>
          </a:p>
        </p:txBody>
      </p:sp>
    </p:spTree>
    <p:extLst>
      <p:ext uri="{BB962C8B-B14F-4D97-AF65-F5344CB8AC3E}">
        <p14:creationId xmlns:p14="http://schemas.microsoft.com/office/powerpoint/2010/main" val="921101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E97801-F8D1-F50E-823C-83931DAE11F2}"/>
              </a:ext>
            </a:extLst>
          </p:cNvPr>
          <p:cNvSpPr>
            <a:spLocks noGrp="1"/>
          </p:cNvSpPr>
          <p:nvPr>
            <p:ph type="title"/>
          </p:nvPr>
        </p:nvSpPr>
        <p:spPr/>
        <p:txBody>
          <a:bodyPr>
            <a:normAutofit fontScale="90000"/>
          </a:bodyPr>
          <a:lstStyle/>
          <a:p>
            <a:r>
              <a:rPr lang="es-MX" dirty="0"/>
              <a:t>Los porcentajes pueden tener diversas aplicaciones, al primero de ellos se conoce como </a:t>
            </a:r>
            <a:r>
              <a:rPr lang="es-MX" b="1" dirty="0"/>
              <a:t>aumentos sucesivos (AS</a:t>
            </a:r>
            <a:r>
              <a:rPr lang="es-MX" dirty="0"/>
              <a:t>)</a:t>
            </a:r>
          </a:p>
        </p:txBody>
      </p:sp>
      <p:sp>
        <p:nvSpPr>
          <p:cNvPr id="3" name="Marcador de contenido 2">
            <a:extLst>
              <a:ext uri="{FF2B5EF4-FFF2-40B4-BE49-F238E27FC236}">
                <a16:creationId xmlns:a16="http://schemas.microsoft.com/office/drawing/2014/main" id="{5E5030C8-B513-A1C9-FC14-51DB47D22F5E}"/>
              </a:ext>
            </a:extLst>
          </p:cNvPr>
          <p:cNvSpPr>
            <a:spLocks noGrp="1"/>
          </p:cNvSpPr>
          <p:nvPr>
            <p:ph idx="1"/>
          </p:nvPr>
        </p:nvSpPr>
        <p:spPr/>
        <p:txBody>
          <a:bodyPr/>
          <a:lstStyle/>
          <a:p>
            <a:r>
              <a:rPr lang="es-MX" dirty="0"/>
              <a:t>Los </a:t>
            </a:r>
            <a:r>
              <a:rPr lang="es-MX" b="1" dirty="0"/>
              <a:t>descuentos sucesivos (DS)</a:t>
            </a:r>
            <a:r>
              <a:rPr lang="es-MX" dirty="0"/>
              <a:t> se entiende por descuentos sucesivos, a los que se van efectuando uno a continuación de otro considerando el nuevo 100 % a la cantidad que va quedando. </a:t>
            </a:r>
          </a:p>
          <a:p>
            <a:endParaRPr lang="es-MX" dirty="0"/>
          </a:p>
          <a:p>
            <a:r>
              <a:rPr lang="es-MX" dirty="0"/>
              <a:t>El </a:t>
            </a:r>
            <a:r>
              <a:rPr lang="es-MX" b="1" dirty="0"/>
              <a:t>descuento único</a:t>
            </a:r>
            <a:r>
              <a:rPr lang="es-MX" dirty="0"/>
              <a:t> (DU) se presenta cuando ocurren dos descuentos sucesivos de </a:t>
            </a:r>
            <a:r>
              <a:rPr lang="es-MX" i="1" dirty="0"/>
              <a:t>d</a:t>
            </a:r>
            <a:r>
              <a:rPr lang="es-MX" baseline="-25000" dirty="0"/>
              <a:t>1</a:t>
            </a:r>
            <a:r>
              <a:rPr lang="es-MX" dirty="0"/>
              <a:t>% y </a:t>
            </a:r>
            <a:r>
              <a:rPr lang="es-MX" i="1" dirty="0"/>
              <a:t>d</a:t>
            </a:r>
            <a:r>
              <a:rPr lang="es-MX" baseline="-25000" dirty="0"/>
              <a:t>2</a:t>
            </a:r>
            <a:r>
              <a:rPr lang="es-MX" dirty="0"/>
              <a:t>% equivalente a un único descuento</a:t>
            </a:r>
          </a:p>
        </p:txBody>
      </p:sp>
    </p:spTree>
    <p:extLst>
      <p:ext uri="{BB962C8B-B14F-4D97-AF65-F5344CB8AC3E}">
        <p14:creationId xmlns:p14="http://schemas.microsoft.com/office/powerpoint/2010/main" val="2069089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880539-B71E-5565-DBC5-81946EF0C6AE}"/>
              </a:ext>
            </a:extLst>
          </p:cNvPr>
          <p:cNvSpPr>
            <a:spLocks noGrp="1"/>
          </p:cNvSpPr>
          <p:nvPr>
            <p:ph type="title"/>
          </p:nvPr>
        </p:nvSpPr>
        <p:spPr/>
        <p:txBody>
          <a:bodyPr/>
          <a:lstStyle/>
          <a:p>
            <a:r>
              <a:rPr lang="es-MX" dirty="0"/>
              <a:t>CONCEPTO</a:t>
            </a:r>
          </a:p>
        </p:txBody>
      </p:sp>
      <p:sp>
        <p:nvSpPr>
          <p:cNvPr id="3" name="Marcador de contenido 2">
            <a:extLst>
              <a:ext uri="{FF2B5EF4-FFF2-40B4-BE49-F238E27FC236}">
                <a16:creationId xmlns:a16="http://schemas.microsoft.com/office/drawing/2014/main" id="{A4C158DF-D421-46D5-FFEF-4C9CDA89E55A}"/>
              </a:ext>
            </a:extLst>
          </p:cNvPr>
          <p:cNvSpPr>
            <a:spLocks noGrp="1"/>
          </p:cNvSpPr>
          <p:nvPr>
            <p:ph idx="1"/>
          </p:nvPr>
        </p:nvSpPr>
        <p:spPr/>
        <p:txBody>
          <a:bodyPr/>
          <a:lstStyle/>
          <a:p>
            <a:r>
              <a:rPr lang="es-MX" dirty="0"/>
              <a:t>La </a:t>
            </a:r>
            <a:r>
              <a:rPr lang="es-MX" b="1" dirty="0"/>
              <a:t>magnitud</a:t>
            </a:r>
            <a:r>
              <a:rPr lang="es-MX" dirty="0"/>
              <a:t> es una característica o cualidad de un objeto que se puede medir. </a:t>
            </a:r>
          </a:p>
          <a:p>
            <a:pPr marL="36900" indent="0">
              <a:buNone/>
            </a:pPr>
            <a:r>
              <a:rPr lang="es-MX" dirty="0"/>
              <a:t>Se expresa en unidades de medida, como:</a:t>
            </a:r>
          </a:p>
          <a:p>
            <a:pPr marL="36900" indent="0">
              <a:buNone/>
            </a:pPr>
            <a:endParaRPr lang="es-MX" dirty="0"/>
          </a:p>
          <a:p>
            <a:r>
              <a:rPr lang="es-MX" dirty="0"/>
              <a:t>(m) metros, o (km) kilómetros</a:t>
            </a:r>
          </a:p>
          <a:p>
            <a:r>
              <a:rPr lang="es-MX" dirty="0"/>
              <a:t>(kg) kilogramos</a:t>
            </a:r>
          </a:p>
          <a:p>
            <a:r>
              <a:rPr lang="es-MX" dirty="0"/>
              <a:t>(km*h) kilómetros por hora</a:t>
            </a:r>
          </a:p>
        </p:txBody>
      </p:sp>
    </p:spTree>
    <p:extLst>
      <p:ext uri="{BB962C8B-B14F-4D97-AF65-F5344CB8AC3E}">
        <p14:creationId xmlns:p14="http://schemas.microsoft.com/office/powerpoint/2010/main" val="119590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73BD0-F3F8-6C20-2584-D0D8FF7A128F}"/>
              </a:ext>
            </a:extLst>
          </p:cNvPr>
          <p:cNvSpPr>
            <a:spLocks noGrp="1"/>
          </p:cNvSpPr>
          <p:nvPr>
            <p:ph type="title"/>
          </p:nvPr>
        </p:nvSpPr>
        <p:spPr>
          <a:xfrm>
            <a:off x="913795" y="609600"/>
            <a:ext cx="3706889" cy="1821918"/>
          </a:xfrm>
        </p:spPr>
        <p:txBody>
          <a:bodyPr anchor="b">
            <a:normAutofit/>
          </a:bodyPr>
          <a:lstStyle/>
          <a:p>
            <a:r>
              <a:rPr lang="es-MX" dirty="0"/>
              <a:t>RELACIÓN ENTRE MAGNITUDES</a:t>
            </a:r>
          </a:p>
        </p:txBody>
      </p:sp>
      <p:pic>
        <p:nvPicPr>
          <p:cNvPr id="6" name="Marcador de contenido 5" descr="Diagrama&#10;&#10;Descripción generada automáticamente">
            <a:extLst>
              <a:ext uri="{FF2B5EF4-FFF2-40B4-BE49-F238E27FC236}">
                <a16:creationId xmlns:a16="http://schemas.microsoft.com/office/drawing/2014/main" id="{ED098F2B-8AFF-85B8-6591-09D3234FC014}"/>
              </a:ext>
            </a:extLst>
          </p:cNvPr>
          <p:cNvPicPr>
            <a:picLocks noGrp="1" noChangeAspect="1"/>
          </p:cNvPicPr>
          <p:nvPr>
            <p:ph idx="1"/>
          </p:nvPr>
        </p:nvPicPr>
        <p:blipFill>
          <a:blip r:embed="rId2"/>
          <a:stretch>
            <a:fillRect/>
          </a:stretch>
        </p:blipFill>
        <p:spPr>
          <a:xfrm>
            <a:off x="4935441" y="609600"/>
            <a:ext cx="7093526" cy="5763491"/>
          </a:xfrm>
          <a:noFill/>
        </p:spPr>
      </p:pic>
      <p:sp>
        <p:nvSpPr>
          <p:cNvPr id="4" name="Marcador de texto 3">
            <a:extLst>
              <a:ext uri="{FF2B5EF4-FFF2-40B4-BE49-F238E27FC236}">
                <a16:creationId xmlns:a16="http://schemas.microsoft.com/office/drawing/2014/main" id="{00777278-239F-D81B-1DC2-D901C18FAA75}"/>
              </a:ext>
            </a:extLst>
          </p:cNvPr>
          <p:cNvSpPr>
            <a:spLocks noGrp="1"/>
          </p:cNvSpPr>
          <p:nvPr>
            <p:ph type="body" sz="half" idx="2"/>
          </p:nvPr>
        </p:nvSpPr>
        <p:spPr>
          <a:xfrm>
            <a:off x="913795" y="2673351"/>
            <a:ext cx="3706889" cy="3016250"/>
          </a:xfrm>
        </p:spPr>
        <p:txBody>
          <a:bodyPr anchor="t">
            <a:normAutofit/>
          </a:bodyPr>
          <a:lstStyle/>
          <a:p>
            <a:r>
              <a:rPr lang="es-MX" dirty="0"/>
              <a:t>Se dice que si una magnitud tiende a aumentar entonces la otra lo hace también, o si una disminuye la otra también disminuye su cantidad. </a:t>
            </a:r>
          </a:p>
        </p:txBody>
      </p:sp>
    </p:spTree>
    <p:extLst>
      <p:ext uri="{BB962C8B-B14F-4D97-AF65-F5344CB8AC3E}">
        <p14:creationId xmlns:p14="http://schemas.microsoft.com/office/powerpoint/2010/main" val="283072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83A51-AB8A-12E5-5502-9C34A62D9B3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21F2F87-1C99-CDEE-38E8-731E3CE0BD39}"/>
              </a:ext>
            </a:extLst>
          </p:cNvPr>
          <p:cNvSpPr>
            <a:spLocks noGrp="1"/>
          </p:cNvSpPr>
          <p:nvPr>
            <p:ph sz="half" idx="1"/>
          </p:nvPr>
        </p:nvSpPr>
        <p:spPr/>
        <p:txBody>
          <a:bodyPr/>
          <a:lstStyle/>
          <a:p>
            <a:r>
              <a:rPr lang="es-MX" dirty="0"/>
              <a:t>Se concluye que: si dos magnitudes (</a:t>
            </a:r>
            <a:r>
              <a:rPr lang="es-MX" i="1" dirty="0"/>
              <a:t>A</a:t>
            </a:r>
            <a:r>
              <a:rPr lang="es-MX" dirty="0"/>
              <a:t> y </a:t>
            </a:r>
            <a:r>
              <a:rPr lang="es-MX" i="1" dirty="0"/>
              <a:t>B</a:t>
            </a:r>
            <a:r>
              <a:rPr lang="es-MX" dirty="0"/>
              <a:t>) son directamente proporcionales, el cociente de sus valores correspondientes es una constante, llamada de proporcionalidad.</a:t>
            </a:r>
          </a:p>
        </p:txBody>
      </p:sp>
      <p:sp>
        <p:nvSpPr>
          <p:cNvPr id="4" name="Marcador de contenido 3">
            <a:extLst>
              <a:ext uri="{FF2B5EF4-FFF2-40B4-BE49-F238E27FC236}">
                <a16:creationId xmlns:a16="http://schemas.microsoft.com/office/drawing/2014/main" id="{865FA989-9AD0-265B-5BB9-080ED1249B63}"/>
              </a:ext>
            </a:extLst>
          </p:cNvPr>
          <p:cNvSpPr>
            <a:spLocks noGrp="1"/>
          </p:cNvSpPr>
          <p:nvPr>
            <p:ph sz="half" idx="2"/>
          </p:nvPr>
        </p:nvSpPr>
        <p:spPr/>
        <p:txBody>
          <a:bodyPr/>
          <a:lstStyle/>
          <a:p>
            <a:pPr marL="36900" indent="0">
              <a:buNone/>
            </a:pPr>
            <a:r>
              <a:rPr lang="es-MX" dirty="0"/>
              <a:t>Por ejemplo: El precio de unos chocolates.</a:t>
            </a:r>
          </a:p>
        </p:txBody>
      </p:sp>
      <p:pic>
        <p:nvPicPr>
          <p:cNvPr id="6" name="Imagen 5" descr="Una caja de madera&#10;&#10;Descripción generada automáticamente con confianza media">
            <a:extLst>
              <a:ext uri="{FF2B5EF4-FFF2-40B4-BE49-F238E27FC236}">
                <a16:creationId xmlns:a16="http://schemas.microsoft.com/office/drawing/2014/main" id="{AA6F735D-8B00-DEA3-38EF-49255E7421E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10716" y="3131126"/>
            <a:ext cx="4840410" cy="3218873"/>
          </a:xfrm>
          <a:prstGeom prst="rect">
            <a:avLst/>
          </a:prstGeom>
        </p:spPr>
      </p:pic>
      <p:sp>
        <p:nvSpPr>
          <p:cNvPr id="7" name="CuadroTexto 6">
            <a:extLst>
              <a:ext uri="{FF2B5EF4-FFF2-40B4-BE49-F238E27FC236}">
                <a16:creationId xmlns:a16="http://schemas.microsoft.com/office/drawing/2014/main" id="{8751C00F-E549-FDF2-0BE6-24D4DA157956}"/>
              </a:ext>
            </a:extLst>
          </p:cNvPr>
          <p:cNvSpPr txBox="1"/>
          <p:nvPr/>
        </p:nvSpPr>
        <p:spPr>
          <a:xfrm>
            <a:off x="6410716" y="6495110"/>
            <a:ext cx="4555422" cy="230832"/>
          </a:xfrm>
          <a:prstGeom prst="rect">
            <a:avLst/>
          </a:prstGeom>
          <a:noFill/>
        </p:spPr>
        <p:txBody>
          <a:bodyPr wrap="square" rtlCol="0">
            <a:spAutoFit/>
          </a:bodyPr>
          <a:lstStyle/>
          <a:p>
            <a:r>
              <a:rPr lang="es-MX" sz="900">
                <a:hlinkClick r:id="rId3" tooltip="https://dude4food.blogspot.com/2014/04/malagos-65-dark-chocolate-and-100-pure.html"/>
              </a:rPr>
              <a:t>Esta foto</a:t>
            </a:r>
            <a:r>
              <a:rPr lang="es-MX" sz="900"/>
              <a:t> de Autor desconocido está bajo licencia </a:t>
            </a:r>
            <a:r>
              <a:rPr lang="es-MX" sz="900">
                <a:hlinkClick r:id="rId4" tooltip="https://creativecommons.org/licenses/by-nd/3.0/"/>
              </a:rPr>
              <a:t>CC BY-ND</a:t>
            </a:r>
            <a:endParaRPr lang="es-MX" sz="900"/>
          </a:p>
        </p:txBody>
      </p:sp>
    </p:spTree>
    <p:extLst>
      <p:ext uri="{BB962C8B-B14F-4D97-AF65-F5344CB8AC3E}">
        <p14:creationId xmlns:p14="http://schemas.microsoft.com/office/powerpoint/2010/main" val="286660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6F8BA5A-41E6-52A8-845C-5293FECD933D}"/>
              </a:ext>
            </a:extLst>
          </p:cNvPr>
          <p:cNvSpPr>
            <a:spLocks noGrp="1"/>
          </p:cNvSpPr>
          <p:nvPr>
            <p:ph type="title"/>
          </p:nvPr>
        </p:nvSpPr>
        <p:spPr/>
        <p:txBody>
          <a:bodyPr/>
          <a:lstStyle/>
          <a:p>
            <a:endParaRPr lang="es-MX"/>
          </a:p>
        </p:txBody>
      </p:sp>
      <p:sp>
        <p:nvSpPr>
          <p:cNvPr id="6" name="Marcador de contenido 5">
            <a:extLst>
              <a:ext uri="{FF2B5EF4-FFF2-40B4-BE49-F238E27FC236}">
                <a16:creationId xmlns:a16="http://schemas.microsoft.com/office/drawing/2014/main" id="{33B1B1A8-C071-CA60-B26A-3982797E0B05}"/>
              </a:ext>
            </a:extLst>
          </p:cNvPr>
          <p:cNvSpPr>
            <a:spLocks noGrp="1"/>
          </p:cNvSpPr>
          <p:nvPr>
            <p:ph idx="1"/>
          </p:nvPr>
        </p:nvSpPr>
        <p:spPr/>
        <p:txBody>
          <a:bodyPr/>
          <a:lstStyle/>
          <a:p>
            <a:r>
              <a:rPr lang="es-MX" dirty="0"/>
              <a:t>La relación de cantidad de chocolates y su precio se muestra en la tabla y se observa que conforme aumenta la cantidad de chocolates, el precio también lo hace. Por cada chocolate se incrementan $7. </a:t>
            </a:r>
          </a:p>
        </p:txBody>
      </p:sp>
    </p:spTree>
    <p:extLst>
      <p:ext uri="{BB962C8B-B14F-4D97-AF65-F5344CB8AC3E}">
        <p14:creationId xmlns:p14="http://schemas.microsoft.com/office/powerpoint/2010/main" val="89616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34163-0BBC-CCA9-D565-BE122197BE04}"/>
              </a:ext>
            </a:extLst>
          </p:cNvPr>
          <p:cNvSpPr>
            <a:spLocks noGrp="1"/>
          </p:cNvSpPr>
          <p:nvPr>
            <p:ph type="ctrTitle"/>
          </p:nvPr>
        </p:nvSpPr>
        <p:spPr/>
        <p:txBody>
          <a:bodyPr/>
          <a:lstStyle/>
          <a:p>
            <a:r>
              <a:rPr lang="es-MX" dirty="0"/>
              <a:t>MAGNITUD IP</a:t>
            </a:r>
          </a:p>
        </p:txBody>
      </p:sp>
      <p:sp>
        <p:nvSpPr>
          <p:cNvPr id="3" name="Subtítulo 2">
            <a:extLst>
              <a:ext uri="{FF2B5EF4-FFF2-40B4-BE49-F238E27FC236}">
                <a16:creationId xmlns:a16="http://schemas.microsoft.com/office/drawing/2014/main" id="{8A89FA6A-37FC-DFE0-5C53-B1BF8057BCAC}"/>
              </a:ext>
            </a:extLst>
          </p:cNvPr>
          <p:cNvSpPr>
            <a:spLocks noGrp="1"/>
          </p:cNvSpPr>
          <p:nvPr>
            <p:ph type="subTitle" idx="1"/>
          </p:nvPr>
        </p:nvSpPr>
        <p:spPr>
          <a:xfrm>
            <a:off x="1370693" y="3773489"/>
            <a:ext cx="9440034" cy="2514100"/>
          </a:xfrm>
        </p:spPr>
        <p:txBody>
          <a:bodyPr>
            <a:normAutofit fontScale="85000" lnSpcReduction="20000"/>
          </a:bodyPr>
          <a:lstStyle/>
          <a:p>
            <a:r>
              <a:rPr lang="es-MX" dirty="0"/>
              <a:t>Dos magnitudes son inversamente proporcionales, si al aumentar una magnitud, la otra disminuye o si al disminuir una magnitud la otra aumenta. </a:t>
            </a:r>
          </a:p>
          <a:p>
            <a:endParaRPr lang="es-MX" dirty="0"/>
          </a:p>
          <a:p>
            <a:r>
              <a:rPr lang="es-MX" dirty="0"/>
              <a:t>Se concluye que: si dos magnitudes (</a:t>
            </a:r>
            <a:r>
              <a:rPr lang="es-MX" i="1" dirty="0"/>
              <a:t>A</a:t>
            </a:r>
            <a:r>
              <a:rPr lang="es-MX" dirty="0"/>
              <a:t> y </a:t>
            </a:r>
            <a:r>
              <a:rPr lang="es-MX" i="1" dirty="0"/>
              <a:t>B</a:t>
            </a:r>
            <a:r>
              <a:rPr lang="es-MX" dirty="0"/>
              <a:t>) son inversamente proporcionales, el producto de sus valores correspondientes es una constante, llamada de proporcionalidad. </a:t>
            </a:r>
          </a:p>
          <a:p>
            <a:r>
              <a:rPr lang="es-MX" dirty="0"/>
              <a:t>Por ejemplo: Si dos obreros terminan una construcción en 24 días y al contratar 4 más la construcción se termina en 12. </a:t>
            </a:r>
          </a:p>
          <a:p>
            <a:endParaRPr lang="es-MX" dirty="0"/>
          </a:p>
        </p:txBody>
      </p:sp>
      <p:pic>
        <p:nvPicPr>
          <p:cNvPr id="5" name="Imagen 4" descr="Escala de tiempo&#10;&#10;Descripción generada automáticamente">
            <a:extLst>
              <a:ext uri="{FF2B5EF4-FFF2-40B4-BE49-F238E27FC236}">
                <a16:creationId xmlns:a16="http://schemas.microsoft.com/office/drawing/2014/main" id="{23D383C1-736D-2864-C7B6-2A8A2A62A2BD}"/>
              </a:ext>
            </a:extLst>
          </p:cNvPr>
          <p:cNvPicPr>
            <a:picLocks noChangeAspect="1"/>
          </p:cNvPicPr>
          <p:nvPr/>
        </p:nvPicPr>
        <p:blipFill>
          <a:blip r:embed="rId2"/>
          <a:stretch>
            <a:fillRect/>
          </a:stretch>
        </p:blipFill>
        <p:spPr>
          <a:xfrm>
            <a:off x="4633385" y="733967"/>
            <a:ext cx="2914650" cy="1720850"/>
          </a:xfrm>
          <a:prstGeom prst="rect">
            <a:avLst/>
          </a:prstGeom>
        </p:spPr>
      </p:pic>
    </p:spTree>
    <p:extLst>
      <p:ext uri="{BB962C8B-B14F-4D97-AF65-F5344CB8AC3E}">
        <p14:creationId xmlns:p14="http://schemas.microsoft.com/office/powerpoint/2010/main" val="2552246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FEB522-6CE2-22DC-6FC2-04AB979667BC}"/>
              </a:ext>
            </a:extLst>
          </p:cNvPr>
          <p:cNvSpPr>
            <a:spLocks noGrp="1"/>
          </p:cNvSpPr>
          <p:nvPr>
            <p:ph type="title"/>
          </p:nvPr>
        </p:nvSpPr>
        <p:spPr>
          <a:xfrm>
            <a:off x="709446" y="435429"/>
            <a:ext cx="10773108" cy="1261872"/>
          </a:xfrm>
        </p:spPr>
        <p:txBody>
          <a:bodyPr>
            <a:normAutofit fontScale="90000"/>
          </a:bodyPr>
          <a:lstStyle/>
          <a:p>
            <a:r>
              <a:rPr lang="es-MX" dirty="0"/>
              <a:t>REPARTO PROPORCIONAL:</a:t>
            </a:r>
            <a:br>
              <a:rPr lang="es-MX" dirty="0"/>
            </a:br>
            <a:r>
              <a:rPr lang="es-MX" sz="2700" dirty="0"/>
              <a:t>Tiene como objetivo dividir una cantidad en partes que sean proporcionales a ciertos valores, llamados índices. Este tipo de reparto también es conocido como </a:t>
            </a:r>
            <a:r>
              <a:rPr lang="es-MX" sz="2700" b="1" dirty="0"/>
              <a:t>reparto simple</a:t>
            </a:r>
            <a:r>
              <a:rPr lang="es-MX" sz="2700" dirty="0"/>
              <a:t> puesto que ocurre cuando intervienen magnitudes que son proporcionales. </a:t>
            </a:r>
          </a:p>
        </p:txBody>
      </p:sp>
      <p:sp>
        <p:nvSpPr>
          <p:cNvPr id="3" name="Marcador de contenido 2">
            <a:extLst>
              <a:ext uri="{FF2B5EF4-FFF2-40B4-BE49-F238E27FC236}">
                <a16:creationId xmlns:a16="http://schemas.microsoft.com/office/drawing/2014/main" id="{A3BF21F5-6E53-1D49-CF88-C724F11F3616}"/>
              </a:ext>
            </a:extLst>
          </p:cNvPr>
          <p:cNvSpPr>
            <a:spLocks noGrp="1"/>
          </p:cNvSpPr>
          <p:nvPr>
            <p:ph sz="half" idx="1"/>
          </p:nvPr>
        </p:nvSpPr>
        <p:spPr/>
        <p:txBody>
          <a:bodyPr>
            <a:normAutofit fontScale="70000" lnSpcReduction="20000"/>
          </a:bodyPr>
          <a:lstStyle/>
          <a:p>
            <a:r>
              <a:rPr lang="es-MX" dirty="0"/>
              <a:t>Reparto directo: Un padre quiere repartir a sus hijos $2000, proporcionalmente a sus edades. Sus hijos tienen 8, 12 y 20 años. Es decir, al que tiene más edad le tocará más dinero. </a:t>
            </a:r>
          </a:p>
          <a:p>
            <a:endParaRPr lang="es-MX" dirty="0"/>
          </a:p>
          <a:p>
            <a:r>
              <a:rPr lang="es-MX" dirty="0"/>
              <a:t>¿Cuánto dinero le corresponderá a cada quién? </a:t>
            </a:r>
          </a:p>
        </p:txBody>
      </p:sp>
      <p:sp>
        <p:nvSpPr>
          <p:cNvPr id="4" name="Marcador de contenido 3">
            <a:extLst>
              <a:ext uri="{FF2B5EF4-FFF2-40B4-BE49-F238E27FC236}">
                <a16:creationId xmlns:a16="http://schemas.microsoft.com/office/drawing/2014/main" id="{B8B2B2E6-C6D8-3A17-D3BB-827073FEAF12}"/>
              </a:ext>
            </a:extLst>
          </p:cNvPr>
          <p:cNvSpPr>
            <a:spLocks noGrp="1"/>
          </p:cNvSpPr>
          <p:nvPr>
            <p:ph sz="half" idx="2"/>
          </p:nvPr>
        </p:nvSpPr>
        <p:spPr/>
        <p:txBody>
          <a:bodyPr>
            <a:normAutofit fontScale="70000" lnSpcReduction="20000"/>
          </a:bodyPr>
          <a:lstStyle/>
          <a:p>
            <a:r>
              <a:rPr lang="es-MX" b="1" dirty="0"/>
              <a:t>Reparto inverso</a:t>
            </a:r>
            <a:r>
              <a:rPr lang="es-MX" dirty="0"/>
              <a:t>: Es cuando intervienen dos magnitudes inversamente proporcionales: es cuando intervienen dos magnitudes directamente proporcionales: El jefe de una empresa quiere premiar a tres de sus mejores empleados dándoles una gratificación por su alto rendimiento. El problema es que los tres empleados tienen algunas faltas y desea que esa situación se vea reflejada en el reparto. Planea repartir $3900 en partes IP a sus faltas que son 2, 3 y 4 días respectivamente.</a:t>
            </a:r>
          </a:p>
          <a:p>
            <a:endParaRPr lang="es-MX" dirty="0"/>
          </a:p>
          <a:p>
            <a:r>
              <a:rPr lang="es-MX" dirty="0"/>
              <a:t>Lo que quiere decir que entre más faltas tenga un empleado menos dinero le tocará.</a:t>
            </a:r>
          </a:p>
          <a:p>
            <a:endParaRPr lang="es-MX" dirty="0"/>
          </a:p>
        </p:txBody>
      </p:sp>
    </p:spTree>
    <p:extLst>
      <p:ext uri="{BB962C8B-B14F-4D97-AF65-F5344CB8AC3E}">
        <p14:creationId xmlns:p14="http://schemas.microsoft.com/office/powerpoint/2010/main" val="3043342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0B619-5B29-9C59-EC06-678DD5FE4B04}"/>
              </a:ext>
            </a:extLst>
          </p:cNvPr>
          <p:cNvSpPr>
            <a:spLocks noGrp="1"/>
          </p:cNvSpPr>
          <p:nvPr>
            <p:ph type="title"/>
          </p:nvPr>
        </p:nvSpPr>
        <p:spPr/>
        <p:txBody>
          <a:bodyPr>
            <a:normAutofit fontScale="90000"/>
          </a:bodyPr>
          <a:lstStyle/>
          <a:p>
            <a:r>
              <a:rPr lang="es-MX" dirty="0"/>
              <a:t>REGLA DE TRES SIMPLE Y COMPUESTA</a:t>
            </a:r>
          </a:p>
        </p:txBody>
      </p:sp>
      <p:sp>
        <p:nvSpPr>
          <p:cNvPr id="3" name="Marcador de contenido 2">
            <a:extLst>
              <a:ext uri="{FF2B5EF4-FFF2-40B4-BE49-F238E27FC236}">
                <a16:creationId xmlns:a16="http://schemas.microsoft.com/office/drawing/2014/main" id="{F90AF00A-BC09-D267-305A-9CBB94F6BDFE}"/>
              </a:ext>
            </a:extLst>
          </p:cNvPr>
          <p:cNvSpPr>
            <a:spLocks noGrp="1"/>
          </p:cNvSpPr>
          <p:nvPr>
            <p:ph idx="1"/>
          </p:nvPr>
        </p:nvSpPr>
        <p:spPr/>
        <p:txBody>
          <a:bodyPr/>
          <a:lstStyle/>
          <a:p>
            <a:r>
              <a:rPr lang="es-MX" dirty="0"/>
              <a:t>Es un método en el que intervienen dos magnitudes proporcionales cuyo objetivo es encontrar un cuarto valor, con los tres valores dados a esas dos magnitudes. </a:t>
            </a:r>
          </a:p>
          <a:p>
            <a:endParaRPr lang="es-MX" dirty="0"/>
          </a:p>
          <a:p>
            <a:r>
              <a:rPr lang="es-MX" dirty="0"/>
              <a:t>La regla de tres simple puede aplicarse de dos maneras: de forma directa o de forma inversa.</a:t>
            </a:r>
            <a:br>
              <a:rPr lang="es-MX" dirty="0"/>
            </a:br>
            <a:endParaRPr lang="es-MX" dirty="0"/>
          </a:p>
        </p:txBody>
      </p:sp>
    </p:spTree>
    <p:extLst>
      <p:ext uri="{BB962C8B-B14F-4D97-AF65-F5344CB8AC3E}">
        <p14:creationId xmlns:p14="http://schemas.microsoft.com/office/powerpoint/2010/main" val="4261624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58687-F6AA-6703-3A86-F9C1ECDE01F8}"/>
              </a:ext>
            </a:extLst>
          </p:cNvPr>
          <p:cNvSpPr>
            <a:spLocks noGrp="1"/>
          </p:cNvSpPr>
          <p:nvPr>
            <p:ph type="title"/>
          </p:nvPr>
        </p:nvSpPr>
        <p:spPr/>
        <p:txBody>
          <a:bodyPr/>
          <a:lstStyle/>
          <a:p>
            <a:r>
              <a:rPr lang="es-MX" b="1"/>
              <a:t>Regla de tres simple y compuesta</a:t>
            </a:r>
          </a:p>
        </p:txBody>
      </p:sp>
      <p:sp>
        <p:nvSpPr>
          <p:cNvPr id="3" name="Marcador de texto 2">
            <a:extLst>
              <a:ext uri="{FF2B5EF4-FFF2-40B4-BE49-F238E27FC236}">
                <a16:creationId xmlns:a16="http://schemas.microsoft.com/office/drawing/2014/main" id="{6C73119D-576E-9611-CFB5-CAA5861B06C4}"/>
              </a:ext>
            </a:extLst>
          </p:cNvPr>
          <p:cNvSpPr>
            <a:spLocks noGrp="1"/>
          </p:cNvSpPr>
          <p:nvPr>
            <p:ph type="body" idx="1"/>
          </p:nvPr>
        </p:nvSpPr>
        <p:spPr/>
        <p:txBody>
          <a:bodyPr/>
          <a:lstStyle/>
          <a:p>
            <a:r>
              <a:rPr lang="es-MX" b="1" dirty="0"/>
              <a:t>Regla de tres simple directa</a:t>
            </a:r>
            <a:endParaRPr lang="es-MX" dirty="0"/>
          </a:p>
        </p:txBody>
      </p:sp>
      <p:sp>
        <p:nvSpPr>
          <p:cNvPr id="4" name="Marcador de texto 3">
            <a:extLst>
              <a:ext uri="{FF2B5EF4-FFF2-40B4-BE49-F238E27FC236}">
                <a16:creationId xmlns:a16="http://schemas.microsoft.com/office/drawing/2014/main" id="{FADA930B-E7B3-4189-A204-F08E7F4563CD}"/>
              </a:ext>
            </a:extLst>
          </p:cNvPr>
          <p:cNvSpPr>
            <a:spLocks noGrp="1"/>
          </p:cNvSpPr>
          <p:nvPr>
            <p:ph type="body" sz="half" idx="15"/>
          </p:nvPr>
        </p:nvSpPr>
        <p:spPr/>
        <p:txBody>
          <a:bodyPr/>
          <a:lstStyle/>
          <a:p>
            <a:r>
              <a:rPr lang="es-MX" dirty="0"/>
              <a:t>Es cuando intervienen dos magnitudes directamente proporcionales. Si se observa la fracción </a:t>
            </a:r>
            <a:r>
              <a:rPr lang="es-MX" i="1" baseline="30000" dirty="0"/>
              <a:t>a</a:t>
            </a:r>
            <a:r>
              <a:rPr lang="es-MX" baseline="-25000" dirty="0"/>
              <a:t>1</a:t>
            </a:r>
            <a:r>
              <a:rPr lang="es-MX" dirty="0"/>
              <a:t> / </a:t>
            </a:r>
            <a:r>
              <a:rPr lang="es-MX" i="1" baseline="-25000" dirty="0"/>
              <a:t>b</a:t>
            </a:r>
            <a:r>
              <a:rPr lang="es-MX" baseline="-25000" dirty="0"/>
              <a:t>1</a:t>
            </a:r>
            <a:r>
              <a:rPr lang="es-MX" dirty="0"/>
              <a:t> se invierte debido a que se relacionan dos magnitudes</a:t>
            </a:r>
            <a:r>
              <a:rPr lang="es-MX" b="1" dirty="0"/>
              <a:t> directamente proporcionales</a:t>
            </a:r>
            <a:r>
              <a:rPr lang="es-MX" dirty="0"/>
              <a:t> (DP) observa el siguiente video donde se resuelve un problema mediante el uso de la regla de tres simple directa. </a:t>
            </a:r>
          </a:p>
        </p:txBody>
      </p:sp>
      <p:sp>
        <p:nvSpPr>
          <p:cNvPr id="5" name="Marcador de texto 4">
            <a:extLst>
              <a:ext uri="{FF2B5EF4-FFF2-40B4-BE49-F238E27FC236}">
                <a16:creationId xmlns:a16="http://schemas.microsoft.com/office/drawing/2014/main" id="{380F49E2-1354-9AF1-AE2E-CBADBEBE8152}"/>
              </a:ext>
            </a:extLst>
          </p:cNvPr>
          <p:cNvSpPr>
            <a:spLocks noGrp="1"/>
          </p:cNvSpPr>
          <p:nvPr>
            <p:ph type="body" sz="quarter" idx="3"/>
          </p:nvPr>
        </p:nvSpPr>
        <p:spPr/>
        <p:txBody>
          <a:bodyPr/>
          <a:lstStyle/>
          <a:p>
            <a:r>
              <a:rPr lang="es-MX" b="1" dirty="0"/>
              <a:t>Regla de tres simple inversa</a:t>
            </a:r>
            <a:endParaRPr lang="es-MX" dirty="0"/>
          </a:p>
        </p:txBody>
      </p:sp>
      <p:sp>
        <p:nvSpPr>
          <p:cNvPr id="6" name="Marcador de texto 5">
            <a:extLst>
              <a:ext uri="{FF2B5EF4-FFF2-40B4-BE49-F238E27FC236}">
                <a16:creationId xmlns:a16="http://schemas.microsoft.com/office/drawing/2014/main" id="{71714D7A-05A5-136A-EB69-3EF4A034027B}"/>
              </a:ext>
            </a:extLst>
          </p:cNvPr>
          <p:cNvSpPr>
            <a:spLocks noGrp="1"/>
          </p:cNvSpPr>
          <p:nvPr>
            <p:ph type="body" sz="half" idx="16"/>
          </p:nvPr>
        </p:nvSpPr>
        <p:spPr/>
        <p:txBody>
          <a:bodyPr/>
          <a:lstStyle/>
          <a:p>
            <a:r>
              <a:rPr lang="es-MX" dirty="0"/>
              <a:t>Es cuando intervienen dos magnitudes inversamente proporcionales. Aquí no se invierte </a:t>
            </a:r>
            <a:r>
              <a:rPr lang="es-MX" i="1" baseline="30000" dirty="0"/>
              <a:t>a</a:t>
            </a:r>
            <a:r>
              <a:rPr lang="es-MX" baseline="-25000" dirty="0"/>
              <a:t>1</a:t>
            </a:r>
            <a:r>
              <a:rPr lang="es-MX" dirty="0"/>
              <a:t> / </a:t>
            </a:r>
            <a:r>
              <a:rPr lang="es-MX" i="1" baseline="-25000" dirty="0"/>
              <a:t>a</a:t>
            </a:r>
            <a:r>
              <a:rPr lang="es-MX" baseline="-25000" dirty="0"/>
              <a:t>2</a:t>
            </a:r>
            <a:r>
              <a:rPr lang="es-MX" dirty="0"/>
              <a:t> ya que son dos magnitudes que se relacionan de manera inversamente proporcional (IP).</a:t>
            </a:r>
          </a:p>
        </p:txBody>
      </p:sp>
      <p:sp>
        <p:nvSpPr>
          <p:cNvPr id="7" name="Marcador de texto 6">
            <a:extLst>
              <a:ext uri="{FF2B5EF4-FFF2-40B4-BE49-F238E27FC236}">
                <a16:creationId xmlns:a16="http://schemas.microsoft.com/office/drawing/2014/main" id="{ABE52D7A-B480-2AF0-FF5E-6DEC0CB28846}"/>
              </a:ext>
            </a:extLst>
          </p:cNvPr>
          <p:cNvSpPr>
            <a:spLocks noGrp="1"/>
          </p:cNvSpPr>
          <p:nvPr>
            <p:ph type="body" sz="quarter" idx="13"/>
          </p:nvPr>
        </p:nvSpPr>
        <p:spPr/>
        <p:txBody>
          <a:bodyPr/>
          <a:lstStyle/>
          <a:p>
            <a:r>
              <a:rPr lang="es-MX" b="1" dirty="0"/>
              <a:t>Regla de tres simple compuesta</a:t>
            </a:r>
            <a:endParaRPr lang="es-MX" dirty="0"/>
          </a:p>
        </p:txBody>
      </p:sp>
      <p:sp>
        <p:nvSpPr>
          <p:cNvPr id="8" name="Marcador de texto 7">
            <a:extLst>
              <a:ext uri="{FF2B5EF4-FFF2-40B4-BE49-F238E27FC236}">
                <a16:creationId xmlns:a16="http://schemas.microsoft.com/office/drawing/2014/main" id="{AA322C90-6FB2-27D3-9882-C30A596CB22E}"/>
              </a:ext>
            </a:extLst>
          </p:cNvPr>
          <p:cNvSpPr>
            <a:spLocks noGrp="1"/>
          </p:cNvSpPr>
          <p:nvPr>
            <p:ph type="body" sz="half" idx="17"/>
          </p:nvPr>
        </p:nvSpPr>
        <p:spPr/>
        <p:txBody>
          <a:bodyPr/>
          <a:lstStyle/>
          <a:p>
            <a:r>
              <a:rPr lang="es-MX" dirty="0"/>
              <a:t>Se llama así cuando intervienen más de dos magnitudes proporcionales. Para el cálculo se debe establecer la relación de proporcionalidad entre la incógnita </a:t>
            </a:r>
            <a:r>
              <a:rPr lang="es-MX" i="1" dirty="0"/>
              <a:t>x</a:t>
            </a:r>
            <a:r>
              <a:rPr lang="es-MX" dirty="0"/>
              <a:t> y las demás magnitudes. Entonces al aplicar la regla de tres compuesta, es decir, con dos magnitudes se hace el uso de regla de tres inversa, puesto que los valores del caso implican el número de obreros, el número de días y los metros a construir. </a:t>
            </a:r>
          </a:p>
        </p:txBody>
      </p:sp>
    </p:spTree>
    <p:extLst>
      <p:ext uri="{BB962C8B-B14F-4D97-AF65-F5344CB8AC3E}">
        <p14:creationId xmlns:p14="http://schemas.microsoft.com/office/powerpoint/2010/main" val="16336432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6090_TF00934815.potx" id="{03A6E525-7D6A-4193-8FA4-9F353145C555}" vid="{E1558E7F-6DE4-41E6-8495-5F20FA2B73B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A252EEBA2BDE745B8F0F1317F67F539" ma:contentTypeVersion="3" ma:contentTypeDescription="Create a new document." ma:contentTypeScope="" ma:versionID="2064f7b624c6d7476f69daee87a2c83a">
  <xsd:schema xmlns:xsd="http://www.w3.org/2001/XMLSchema" xmlns:xs="http://www.w3.org/2001/XMLSchema" xmlns:p="http://schemas.microsoft.com/office/2006/metadata/properties" xmlns:ns3="e75950e1-d9ea-4fa8-b4c3-e6791839b472" targetNamespace="http://schemas.microsoft.com/office/2006/metadata/properties" ma:root="true" ma:fieldsID="e85adeaadf7006400a3531209dcb477b" ns3:_="">
    <xsd:import namespace="e75950e1-d9ea-4fa8-b4c3-e6791839b472"/>
    <xsd:element name="properties">
      <xsd:complexType>
        <xsd:sequence>
          <xsd:element name="documentManagement">
            <xsd:complexType>
              <xsd:all>
                <xsd:element ref="ns3:MediaServiceMetadata" minOccurs="0"/>
                <xsd:element ref="ns3:MediaServiceFastMetadata"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5950e1-d9ea-4fa8-b4c3-e6791839b4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www.w3.org/XML/1998/namespace"/>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schemas.microsoft.com/office/2006/documentManagement/types"/>
    <ds:schemaRef ds:uri="e75950e1-d9ea-4fa8-b4c3-e6791839b472"/>
    <ds:schemaRef ds:uri="http://purl.org/dc/dcmitype/"/>
    <ds:schemaRef ds:uri="http://purl.org/dc/terms/"/>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74A6F1FC-9033-4EFA-987E-A80D0944F3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5950e1-d9ea-4fa8-b4c3-e6791839b4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{D9492BD7-B8DD-40FB-A154-BFD48385B73F}tf00934815_win32</Template>
  <TotalTime>25</TotalTime>
  <Words>924</Words>
  <Application>Microsoft Office PowerPoint</Application>
  <PresentationFormat>Panorámica</PresentationFormat>
  <Paragraphs>53</Paragraphs>
  <Slides>12</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Calibri</vt:lpstr>
      <vt:lpstr>Goudy Old Style</vt:lpstr>
      <vt:lpstr>Wingdings 2</vt:lpstr>
      <vt:lpstr>SlateVTI</vt:lpstr>
      <vt:lpstr>Magnitudes de reparto</vt:lpstr>
      <vt:lpstr>CONCEPTO</vt:lpstr>
      <vt:lpstr>RELACIÓN ENTRE MAGNITUDES</vt:lpstr>
      <vt:lpstr>Presentación de PowerPoint</vt:lpstr>
      <vt:lpstr>Presentación de PowerPoint</vt:lpstr>
      <vt:lpstr>MAGNITUD IP</vt:lpstr>
      <vt:lpstr>REPARTO PROPORCIONAL: Tiene como objetivo dividir una cantidad en partes que sean proporcionales a ciertos valores, llamados índices. Este tipo de reparto también es conocido como reparto simple puesto que ocurre cuando intervienen magnitudes que son proporcionales. </vt:lpstr>
      <vt:lpstr>REGLA DE TRES SIMPLE Y COMPUESTA</vt:lpstr>
      <vt:lpstr>Regla de tres simple y compuesta</vt:lpstr>
      <vt:lpstr>PORCENTAJES</vt:lpstr>
      <vt:lpstr>PORCENTAJES</vt:lpstr>
      <vt:lpstr>Los porcentajes pueden tener diversas aplicaciones, al primero de ellos se conoce como aumentos sucesivos (AS)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Magnitudes de reparto</dc:title>
  <dc:creator>Jorge Ricarte</dc:creator>
  <cp:lastModifiedBy>Jorge Ricarte</cp:lastModifiedBy>
  <cp:revision>1</cp:revision>
  <dcterms:created xsi:type="dcterms:W3CDTF">2022-12-03T02:32:34Z</dcterms:created>
  <dcterms:modified xsi:type="dcterms:W3CDTF">2022-12-03T02:58:27Z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0x0101006A252EEBA2BDE745B8F0F1317F67F539</vt:lpwstr>
  </property>
</Properties>
</file>